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4" autoAdjust="0"/>
    <p:restoredTop sz="94660"/>
  </p:normalViewPr>
  <p:slideViewPr>
    <p:cSldViewPr>
      <p:cViewPr>
        <p:scale>
          <a:sx n="40" d="100"/>
          <a:sy n="40" d="100"/>
        </p:scale>
        <p:origin x="-798"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072D1F-798B-4A76-A782-1FBF6AEBEA95}" type="datetimeFigureOut">
              <a:rPr lang="en-US" smtClean="0"/>
              <a:pPr/>
              <a:t>2/15/2012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B3F2D5-DEF1-4025-B689-1786E9F1F1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B3F2D5-DEF1-4025-B689-1786E9F1F1D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98F8DF1-8CB4-48C1-9AC8-7F7A4FC05099}" type="datetimeFigureOut">
              <a:rPr lang="en-US" smtClean="0"/>
              <a:pPr/>
              <a:t>2/15/2012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F8DF1-8CB4-48C1-9AC8-7F7A4FC0509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F8DF1-8CB4-48C1-9AC8-7F7A4FC0509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F8DF1-8CB4-48C1-9AC8-7F7A4FC0509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98F8DF1-8CB4-48C1-9AC8-7F7A4FC0509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F8DF1-8CB4-48C1-9AC8-7F7A4FC0509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98F8DF1-8CB4-48C1-9AC8-7F7A4FC05099}" type="datetimeFigureOut">
              <a:rPr lang="en-US" smtClean="0"/>
              <a:pPr/>
              <a:t>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98F8DF1-8CB4-48C1-9AC8-7F7A4FC05099}" type="datetimeFigureOut">
              <a:rPr lang="en-US" smtClean="0"/>
              <a:pPr/>
              <a:t>2/15/2012</a:t>
            </a:fld>
            <a:endParaRPr lang="en-US"/>
          </a:p>
        </p:txBody>
      </p:sp>
      <p:sp>
        <p:nvSpPr>
          <p:cNvPr id="8" name="Slide Number Placeholder 7"/>
          <p:cNvSpPr>
            <a:spLocks noGrp="1"/>
          </p:cNvSpPr>
          <p:nvPr>
            <p:ph type="sldNum" sz="quarter" idx="11"/>
          </p:nvPr>
        </p:nvSpPr>
        <p:spPr/>
        <p:txBody>
          <a:bodyPr/>
          <a:lstStyle/>
          <a:p>
            <a:fld id="{76350BD7-EA9B-44EB-A64A-D285FE2E806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F8DF1-8CB4-48C1-9AC8-7F7A4FC05099}" type="datetimeFigureOut">
              <a:rPr lang="en-US" smtClean="0"/>
              <a:pPr/>
              <a:t>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F8DF1-8CB4-48C1-9AC8-7F7A4FC0509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76350BD7-EA9B-44EB-A64A-D285FE2E806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98F8DF1-8CB4-48C1-9AC8-7F7A4FC0509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350BD7-EA9B-44EB-A64A-D285FE2E806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98F8DF1-8CB4-48C1-9AC8-7F7A4FC05099}" type="datetimeFigureOut">
              <a:rPr lang="en-US" smtClean="0"/>
              <a:pPr/>
              <a:t>2/15/2012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6350BD7-EA9B-44EB-A64A-D285FE2E806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685800"/>
            <a:ext cx="6324600" cy="1981200"/>
          </a:xfrm>
        </p:spPr>
        <p:txBody>
          <a:bodyPr>
            <a:normAutofit/>
          </a:bodyPr>
          <a:lstStyle/>
          <a:p>
            <a:pPr algn="ctr"/>
            <a:r>
              <a:rPr sz="8800" smtClean="0">
                <a:solidFill>
                  <a:srgbClr val="FF0000"/>
                </a:solidFill>
              </a:rPr>
              <a:t>G R A V I T Y</a:t>
            </a:r>
            <a:endParaRPr lang="en-US" sz="8800" dirty="0">
              <a:solidFill>
                <a:srgbClr val="FF0000"/>
              </a:solidFill>
            </a:endParaRPr>
          </a:p>
        </p:txBody>
      </p:sp>
      <p:sp>
        <p:nvSpPr>
          <p:cNvPr id="5" name="Rectangle 4"/>
          <p:cNvSpPr/>
          <p:nvPr/>
        </p:nvSpPr>
        <p:spPr>
          <a:xfrm>
            <a:off x="381000" y="5334000"/>
            <a:ext cx="8763000" cy="646331"/>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600" b="1" dirty="0" smtClean="0">
                <a:ln w="50800"/>
                <a:solidFill>
                  <a:schemeClr val="accent2">
                    <a:lumMod val="60000"/>
                    <a:lumOff val="40000"/>
                  </a:schemeClr>
                </a:solidFill>
                <a:effectLst>
                  <a:outerShdw blurRad="38100" dist="38100" dir="2700000" algn="tl">
                    <a:srgbClr val="000000">
                      <a:alpha val="43137"/>
                    </a:srgbClr>
                  </a:outerShdw>
                </a:effectLst>
              </a:rPr>
              <a:t>Newton’s Law of Universal Gravitation</a:t>
            </a:r>
            <a:endParaRPr lang="en-US" sz="3600" b="1" cap="none" spc="0" dirty="0">
              <a:ln w="50800"/>
              <a:solidFill>
                <a:schemeClr val="accent2">
                  <a:lumMod val="60000"/>
                  <a:lumOff val="40000"/>
                </a:schemeClr>
              </a:solidFill>
              <a:effectLst>
                <a:outerShdw blurRad="38100" dist="38100" dir="2700000" algn="tl">
                  <a:srgbClr val="000000">
                    <a:alpha val="43137"/>
                  </a:srgbClr>
                </a:outerShdw>
              </a:effectLst>
            </a:endParaRPr>
          </a:p>
        </p:txBody>
      </p:sp>
    </p:spTree>
  </p:cSld>
  <p:clrMapOvr>
    <a:masterClrMapping/>
  </p:clrMapOvr>
  <p:transition spd="med" advClick="0"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1" nodeType="clickEffect">
                                  <p:stCondLst>
                                    <p:cond delay="0"/>
                                  </p:stCondLst>
                                  <p:childTnLst>
                                    <p:animScale>
                                      <p:cBhvr>
                                        <p:cTn id="12" dur="2000" fill="hold"/>
                                        <p:tgtEl>
                                          <p:spTgt spid="2"/>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2" presetClass="emph" presetSubtype="0" fill="hold" grpId="1" nodeType="clickEffect">
                                  <p:stCondLst>
                                    <p:cond delay="0"/>
                                  </p:stCondLst>
                                  <p:childTnLst>
                                    <p:animClr clrSpc="rgb">
                                      <p:cBhvr override="childStyle">
                                        <p:cTn id="23" dur="300" fill="hold"/>
                                        <p:tgtEl>
                                          <p:spTgt spid="5"/>
                                        </p:tgtEl>
                                        <p:attrNameLst>
                                          <p:attrName>style.color</p:attrName>
                                        </p:attrNameLst>
                                      </p:cBhvr>
                                      <p:to>
                                        <a:schemeClr val="tx1"/>
                                      </p:to>
                                    </p:animClr>
                                    <p:animClr clrSpc="rgb">
                                      <p:cBhvr>
                                        <p:cTn id="24" dur="300" fill="hold"/>
                                        <p:tgtEl>
                                          <p:spTgt spid="5"/>
                                        </p:tgtEl>
                                        <p:attrNameLst>
                                          <p:attrName>fillcolor</p:attrName>
                                        </p:attrNameLst>
                                      </p:cBhvr>
                                      <p:to>
                                        <a:schemeClr val="tx1"/>
                                      </p:to>
                                    </p:animClr>
                                    <p:set>
                                      <p:cBhvr>
                                        <p:cTn id="25" dur="300" fill="hold"/>
                                        <p:tgtEl>
                                          <p:spTgt spid="5"/>
                                        </p:tgtEl>
                                        <p:attrNameLst>
                                          <p:attrName>fill.type</p:attrName>
                                        </p:attrNameLst>
                                      </p:cBhvr>
                                      <p:to>
                                        <p:strVal val="solid"/>
                                      </p:to>
                                    </p:set>
                                    <p:set>
                                      <p:cBhvr>
                                        <p:cTn id="26" dur="300" fill="hold"/>
                                        <p:tgtEl>
                                          <p:spTgt spid="5"/>
                                        </p:tgtEl>
                                        <p:attrNameLst>
                                          <p:attrName>fill.on</p:attrName>
                                        </p:attrNameLst>
                                      </p:cBhvr>
                                      <p:to>
                                        <p:strVal val="true"/>
                                      </p:to>
                                    </p:set>
                                    <p:animRot by="120000">
                                      <p:cBhvr>
                                        <p:cTn id="27" dur="300" fill="hold">
                                          <p:stCondLst>
                                            <p:cond delay="0"/>
                                          </p:stCondLst>
                                        </p:cTn>
                                        <p:tgtEl>
                                          <p:spTgt spid="5"/>
                                        </p:tgtEl>
                                        <p:attrNameLst>
                                          <p:attrName>r</p:attrName>
                                        </p:attrNameLst>
                                      </p:cBhvr>
                                    </p:animRot>
                                    <p:animRot by="-240000">
                                      <p:cBhvr>
                                        <p:cTn id="28" dur="600" fill="hold">
                                          <p:stCondLst>
                                            <p:cond delay="600"/>
                                          </p:stCondLst>
                                        </p:cTn>
                                        <p:tgtEl>
                                          <p:spTgt spid="5"/>
                                        </p:tgtEl>
                                        <p:attrNameLst>
                                          <p:attrName>r</p:attrName>
                                        </p:attrNameLst>
                                      </p:cBhvr>
                                    </p:animRot>
                                    <p:animRot by="240000">
                                      <p:cBhvr>
                                        <p:cTn id="29" dur="600" fill="hold">
                                          <p:stCondLst>
                                            <p:cond delay="1200"/>
                                          </p:stCondLst>
                                        </p:cTn>
                                        <p:tgtEl>
                                          <p:spTgt spid="5"/>
                                        </p:tgtEl>
                                        <p:attrNameLst>
                                          <p:attrName>r</p:attrName>
                                        </p:attrNameLst>
                                      </p:cBhvr>
                                    </p:animRot>
                                    <p:animRot by="-240000">
                                      <p:cBhvr>
                                        <p:cTn id="30" dur="600" fill="hold">
                                          <p:stCondLst>
                                            <p:cond delay="1800"/>
                                          </p:stCondLst>
                                        </p:cTn>
                                        <p:tgtEl>
                                          <p:spTgt spid="5"/>
                                        </p:tgtEl>
                                        <p:attrNameLst>
                                          <p:attrName>r</p:attrName>
                                        </p:attrNameLst>
                                      </p:cBhvr>
                                    </p:animRot>
                                    <p:animRot by="120000">
                                      <p:cBhvr>
                                        <p:cTn id="31" dur="600" fill="hold">
                                          <p:stCondLst>
                                            <p:cond delay="24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bldP spid="5"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lumMod val="95000"/>
                    <a:lumOff val="5000"/>
                  </a:schemeClr>
                </a:solidFill>
              </a:rPr>
              <a:t>Thanks!</a:t>
            </a:r>
            <a:endParaRPr lang="en-US" b="1" dirty="0">
              <a:solidFill>
                <a:schemeClr val="bg1">
                  <a:lumMod val="95000"/>
                  <a:lumOff val="5000"/>
                </a:schemeClr>
              </a:solidFill>
            </a:endParaRPr>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r">
              <a:buNone/>
            </a:pPr>
            <a:r>
              <a:rPr lang="en-US" sz="4000" b="1" dirty="0" err="1" smtClean="0">
                <a:solidFill>
                  <a:schemeClr val="bg1">
                    <a:lumMod val="95000"/>
                    <a:lumOff val="5000"/>
                  </a:schemeClr>
                </a:solidFill>
              </a:rPr>
              <a:t>mj</a:t>
            </a:r>
            <a:endParaRPr lang="en-US" sz="4000" b="1" dirty="0">
              <a:solidFill>
                <a:schemeClr val="bg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b="1" dirty="0" smtClean="0">
              <a:solidFill>
                <a:schemeClr val="tx2">
                  <a:lumMod val="50000"/>
                </a:schemeClr>
              </a:solidFill>
              <a:effectLst>
                <a:outerShdw blurRad="38100" dist="38100" dir="2700000" algn="tl">
                  <a:srgbClr val="000000">
                    <a:alpha val="43137"/>
                  </a:srgbClr>
                </a:outerShdw>
              </a:effectLst>
              <a:latin typeface="Times New Roman"/>
            </a:endParaRPr>
          </a:p>
          <a:p>
            <a:pPr>
              <a:buNone/>
            </a:pPr>
            <a:r>
              <a:rPr lang="en-US" b="1" dirty="0" smtClean="0">
                <a:solidFill>
                  <a:schemeClr val="tx2">
                    <a:lumMod val="50000"/>
                  </a:schemeClr>
                </a:solidFill>
                <a:effectLst>
                  <a:outerShdw blurRad="38100" dist="38100" dir="2700000" algn="tl">
                    <a:srgbClr val="000000">
                      <a:alpha val="43137"/>
                    </a:srgbClr>
                  </a:outerShdw>
                </a:effectLst>
                <a:latin typeface="Times New Roman"/>
              </a:rPr>
              <a:t>                              - is a force pulling together              </a:t>
            </a:r>
          </a:p>
          <a:p>
            <a:pPr>
              <a:buNone/>
            </a:pPr>
            <a:r>
              <a:rPr lang="en-US" b="1" dirty="0" smtClean="0">
                <a:solidFill>
                  <a:schemeClr val="tx2">
                    <a:lumMod val="50000"/>
                  </a:schemeClr>
                </a:solidFill>
                <a:effectLst>
                  <a:outerShdw blurRad="38100" dist="38100" dir="2700000" algn="tl">
                    <a:srgbClr val="000000">
                      <a:alpha val="43137"/>
                    </a:srgbClr>
                  </a:outerShdw>
                </a:effectLst>
                <a:latin typeface="Times New Roman"/>
              </a:rPr>
              <a:t>                                            all matter.</a:t>
            </a:r>
          </a:p>
          <a:p>
            <a:pPr>
              <a:buNone/>
            </a:pPr>
            <a:endParaRPr lang="en-US" b="1" dirty="0" smtClean="0">
              <a:solidFill>
                <a:schemeClr val="tx2">
                  <a:lumMod val="50000"/>
                </a:schemeClr>
              </a:solidFill>
              <a:effectLst>
                <a:outerShdw blurRad="38100" dist="38100" dir="2700000" algn="tl">
                  <a:srgbClr val="000000">
                    <a:alpha val="43137"/>
                  </a:srgbClr>
                </a:outerShdw>
              </a:effectLst>
              <a:latin typeface="Times New Roman"/>
            </a:endParaRPr>
          </a:p>
          <a:p>
            <a:pPr>
              <a:buNone/>
            </a:pPr>
            <a:endParaRPr lang="en-US" b="1" dirty="0" smtClean="0">
              <a:solidFill>
                <a:schemeClr val="tx2">
                  <a:lumMod val="50000"/>
                </a:schemeClr>
              </a:solidFill>
              <a:effectLst>
                <a:outerShdw blurRad="38100" dist="38100" dir="2700000" algn="tl">
                  <a:srgbClr val="000000">
                    <a:alpha val="43137"/>
                  </a:srgbClr>
                </a:outerShdw>
              </a:effectLst>
              <a:latin typeface="Times New Roman"/>
            </a:endParaRPr>
          </a:p>
          <a:p>
            <a:pPr>
              <a:buNone/>
            </a:pPr>
            <a:r>
              <a:rPr lang="en-US" b="1" dirty="0" smtClean="0">
                <a:solidFill>
                  <a:schemeClr val="accent2">
                    <a:lumMod val="75000"/>
                  </a:schemeClr>
                </a:solidFill>
                <a:effectLst>
                  <a:outerShdw blurRad="38100" dist="38100" dir="2700000" algn="tl">
                    <a:srgbClr val="000000">
                      <a:alpha val="43137"/>
                    </a:srgbClr>
                  </a:outerShdw>
                </a:effectLst>
                <a:latin typeface="Times New Roman"/>
              </a:rPr>
              <a:t>                                        Galileo introduced </a:t>
            </a:r>
          </a:p>
          <a:p>
            <a:pPr>
              <a:buNone/>
            </a:pPr>
            <a:r>
              <a:rPr lang="en-US" b="1" dirty="0" smtClean="0">
                <a:solidFill>
                  <a:schemeClr val="accent2">
                    <a:lumMod val="75000"/>
                  </a:schemeClr>
                </a:solidFill>
                <a:effectLst>
                  <a:outerShdw blurRad="38100" dist="38100" dir="2700000" algn="tl">
                    <a:srgbClr val="000000">
                      <a:alpha val="43137"/>
                    </a:srgbClr>
                  </a:outerShdw>
                </a:effectLst>
                <a:latin typeface="Times New Roman"/>
              </a:rPr>
              <a:t>                                      the concept of gravity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0"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800" decel="100000"/>
                                        <p:tgtEl>
                                          <p:spTgt spid="3">
                                            <p:txEl>
                                              <p:pRg st="5" end="5"/>
                                            </p:txEl>
                                          </p:spTgt>
                                        </p:tgtEl>
                                      </p:cBhvr>
                                    </p:animEffect>
                                    <p:anim calcmode="lin" valueType="num">
                                      <p:cBhvr>
                                        <p:cTn id="20"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21"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22"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b="-2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800" y="3352800"/>
            <a:ext cx="6477000" cy="2819400"/>
          </a:xfrm>
        </p:spPr>
        <p:txBody>
          <a:bodyPr>
            <a:normAutofit/>
          </a:bodyPr>
          <a:lstStyle/>
          <a:p>
            <a:pPr algn="ctr"/>
            <a:r>
              <a:rPr lang="en-US" sz="5400" b="1" dirty="0" smtClean="0">
                <a:solidFill>
                  <a:schemeClr val="tx2">
                    <a:lumMod val="50000"/>
                  </a:schemeClr>
                </a:solidFill>
                <a:effectLst>
                  <a:outerShdw blurRad="38100" dist="38100" dir="2700000" algn="tl">
                    <a:srgbClr val="000000">
                      <a:alpha val="43137"/>
                    </a:srgbClr>
                  </a:outerShdw>
                </a:effectLst>
              </a:rPr>
              <a:t>ISAAC  NEWTON</a:t>
            </a:r>
            <a:endParaRPr lang="en-US" sz="5400" b="1" dirty="0">
              <a:solidFill>
                <a:schemeClr val="tx2">
                  <a:lumMod val="5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1" nodeType="clickEffect">
                                  <p:stCondLst>
                                    <p:cond delay="0"/>
                                  </p:stCondLst>
                                  <p:childTnLst>
                                    <p:animMotion origin="layout" path="M 2.5E-6 6.2963E-6 C -0.09028 -0.09351 -0.18038 -0.18703 -0.2132 -0.23495 C -0.24601 -0.28286 -0.21007 -0.23032 -0.1974 -0.28772 C -0.18472 -0.34513 -0.19618 -0.52638 -0.13698 -0.57893 C -0.07778 -0.63147 0.02326 -0.66434 0.15781 -0.60346 C 0.29236 -0.54258 0.5934 -0.30809 0.671 -0.21388 C 0.74861 -0.11967 0.66267 -0.07823 0.62361 -0.03842 C 0.58455 0.0014 0.49288 0.00093 0.4368 0.02478 C 0.38073 0.04862 0.32274 0.10996 0.2868 0.10533 C 0.25087 0.1007 0.23594 0.04862 0.221 -0.00346 " pathEditMode="relative" ptsTypes="aaaaaaaaaA">
                                      <p:cBhvr>
                                        <p:cTn id="6" dur="3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27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05800" cy="5745163"/>
          </a:xfrm>
        </p:spPr>
        <p:txBody>
          <a:bodyPr/>
          <a:lstStyle/>
          <a:p>
            <a:pPr>
              <a:buNone/>
            </a:pPr>
            <a:r>
              <a:rPr lang="en-US" dirty="0" smtClean="0">
                <a:solidFill>
                  <a:schemeClr val="accent4"/>
                </a:solidFill>
              </a:rPr>
              <a:t>	</a:t>
            </a:r>
          </a:p>
          <a:p>
            <a:pPr>
              <a:buNone/>
            </a:pPr>
            <a:r>
              <a:rPr lang="en-US" dirty="0" smtClean="0">
                <a:solidFill>
                  <a:schemeClr val="accent4"/>
                </a:solidFill>
              </a:rPr>
              <a:t>	The idea of Galileo was later used by Sir Isaac Newton in his famous </a:t>
            </a:r>
            <a:r>
              <a:rPr lang="en-US" i="1" dirty="0" smtClean="0">
                <a:solidFill>
                  <a:schemeClr val="accent3">
                    <a:lumMod val="60000"/>
                    <a:lumOff val="40000"/>
                  </a:schemeClr>
                </a:solidFill>
              </a:rPr>
              <a:t>Laws of Universal Gravitation</a:t>
            </a:r>
            <a:r>
              <a:rPr lang="en-US" i="1" dirty="0" smtClean="0">
                <a:solidFill>
                  <a:schemeClr val="accent4"/>
                </a:solidFill>
              </a:rPr>
              <a:t>. </a:t>
            </a:r>
            <a:r>
              <a:rPr lang="en-US" dirty="0" smtClean="0">
                <a:solidFill>
                  <a:schemeClr val="accent4"/>
                </a:solidFill>
              </a:rPr>
              <a:t>To him, it meant  that both objects were speeding up at the same rate regardless of their masses.</a:t>
            </a:r>
          </a:p>
          <a:p>
            <a:pPr>
              <a:buNone/>
            </a:pPr>
            <a:endParaRPr lang="en-US" dirty="0" smtClean="0">
              <a:solidFill>
                <a:schemeClr val="accent4"/>
              </a:solidFill>
            </a:endParaRPr>
          </a:p>
          <a:p>
            <a:pPr>
              <a:buNone/>
            </a:pPr>
            <a:endParaRPr lang="en-US" dirty="0" smtClean="0">
              <a:solidFill>
                <a:schemeClr val="accent4"/>
              </a:solidFill>
            </a:endParaRPr>
          </a:p>
          <a:p>
            <a:pPr>
              <a:buNone/>
            </a:pPr>
            <a:r>
              <a:rPr lang="en-US" dirty="0" smtClean="0">
                <a:solidFill>
                  <a:schemeClr val="accent4"/>
                </a:solidFill>
              </a:rPr>
              <a:t>	</a:t>
            </a:r>
            <a:r>
              <a:rPr lang="en-US" dirty="0" smtClean="0">
                <a:solidFill>
                  <a:schemeClr val="accent1"/>
                </a:solidFill>
              </a:rPr>
              <a:t>In other words, all falling objects accelerate in the same rate.</a:t>
            </a:r>
            <a:endParaRPr lang="en-US"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0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800" decel="100000"/>
                                        <p:tgtEl>
                                          <p:spTgt spid="3">
                                            <p:txEl>
                                              <p:pRg st="4" end="4"/>
                                            </p:txEl>
                                          </p:spTgt>
                                        </p:tgtEl>
                                      </p:cBhvr>
                                    </p:animEffect>
                                    <p:anim calcmode="lin" valueType="num">
                                      <p:cBhvr>
                                        <p:cTn id="16"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8000"/>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153400" cy="5059363"/>
          </a:xfrm>
        </p:spPr>
        <p:txBody>
          <a:bodyPr/>
          <a:lstStyle/>
          <a:p>
            <a:pPr>
              <a:buNone/>
            </a:pPr>
            <a:r>
              <a:rPr lang="en-US" b="1" dirty="0" smtClean="0">
                <a:solidFill>
                  <a:srgbClr val="FF0000"/>
                </a:solidFill>
                <a:effectLst>
                  <a:outerShdw blurRad="38100" dist="38100" dir="2700000" algn="tl">
                    <a:srgbClr val="000000">
                      <a:alpha val="43137"/>
                    </a:srgbClr>
                  </a:outerShdw>
                </a:effectLst>
              </a:rPr>
              <a:t>	A force must be present if  an object is accelerating. </a:t>
            </a:r>
          </a:p>
          <a:p>
            <a:pPr>
              <a:buNone/>
            </a:pPr>
            <a:endParaRPr lang="en-US" b="1" dirty="0" smtClean="0">
              <a:solidFill>
                <a:srgbClr val="FF0000"/>
              </a:solidFill>
              <a:effectLst>
                <a:outerShdw blurRad="38100" dist="38100" dir="2700000" algn="tl">
                  <a:srgbClr val="000000">
                    <a:alpha val="43137"/>
                  </a:srgbClr>
                </a:outerShdw>
              </a:effectLst>
            </a:endParaRPr>
          </a:p>
          <a:p>
            <a:pPr>
              <a:buNone/>
            </a:pPr>
            <a:r>
              <a:rPr lang="en-US" b="1" dirty="0" smtClean="0">
                <a:solidFill>
                  <a:srgbClr val="FF0000"/>
                </a:solidFill>
                <a:effectLst>
                  <a:outerShdw blurRad="38100" dist="38100" dir="2700000" algn="tl">
                    <a:srgbClr val="000000">
                      <a:alpha val="43137"/>
                    </a:srgbClr>
                  </a:outerShdw>
                </a:effectLst>
              </a:rPr>
              <a:t>	The acceleration of a  falling object is due to the force or gravity between the object and the Earth.</a:t>
            </a:r>
          </a:p>
          <a:p>
            <a:pPr>
              <a:buNone/>
            </a:pPr>
            <a:r>
              <a:rPr lang="en-US" b="1" dirty="0" smtClean="0">
                <a:solidFill>
                  <a:srgbClr val="FF0000"/>
                </a:solidFill>
                <a:effectLst>
                  <a:outerShdw blurRad="38100" dist="38100" dir="2700000" algn="tl">
                    <a:srgbClr val="000000">
                      <a:alpha val="43137"/>
                    </a:srgbClr>
                  </a:outerShdw>
                </a:effectLst>
              </a:rPr>
              <a:t>	</a:t>
            </a:r>
          </a:p>
          <a:p>
            <a:pPr>
              <a:buNone/>
            </a:pPr>
            <a:r>
              <a:rPr lang="en-US" b="1" dirty="0" smtClean="0">
                <a:solidFill>
                  <a:srgbClr val="FF0000"/>
                </a:solidFill>
                <a:effectLst>
                  <a:outerShdw blurRad="38100" dist="38100" dir="2700000" algn="tl">
                    <a:srgbClr val="000000">
                      <a:alpha val="43137"/>
                    </a:srgbClr>
                  </a:outerShdw>
                </a:effectLst>
              </a:rPr>
              <a:t>	This gravity or acceleration due to gravity has a constant value of 9.8 m/s.</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2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2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anim calcmode="lin" valueType="num">
                                      <p:cBhvr>
                                        <p:cTn id="22"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2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2000"/>
                                        <p:tgtEl>
                                          <p:spTgt spid="3">
                                            <p:txEl>
                                              <p:pRg st="4" end="4"/>
                                            </p:txEl>
                                          </p:spTgt>
                                        </p:tgtEl>
                                      </p:cBhvr>
                                    </p:animEffect>
                                    <p:anim calcmode="lin" valueType="num">
                                      <p:cBhvr>
                                        <p:cTn id="27"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2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73000"/>
            <a:lum/>
          </a:blip>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077200" cy="4602163"/>
          </a:xfrm>
        </p:spPr>
        <p:txBody>
          <a:bodyPr/>
          <a:lstStyle/>
          <a:p>
            <a:pPr>
              <a:buNone/>
            </a:pPr>
            <a:r>
              <a:rPr lang="en-US" b="1" dirty="0" smtClean="0">
                <a:solidFill>
                  <a:srgbClr val="0070C0"/>
                </a:solidFill>
                <a:effectLst>
                  <a:outerShdw blurRad="38100" dist="38100" dir="2700000" algn="tl">
                    <a:srgbClr val="000000">
                      <a:alpha val="43137"/>
                    </a:srgbClr>
                  </a:outerShdw>
                </a:effectLst>
              </a:rPr>
              <a:t>	Newton arrived at the idea that represented the first law or universal forces.  A universal law applies to all objects in the universe.</a:t>
            </a:r>
          </a:p>
          <a:p>
            <a:pPr>
              <a:buNone/>
            </a:pPr>
            <a:endParaRPr lang="en-US" b="1" dirty="0" smtClean="0">
              <a:solidFill>
                <a:srgbClr val="0070C0"/>
              </a:solidFill>
              <a:effectLst>
                <a:outerShdw blurRad="38100" dist="38100" dir="2700000" algn="tl">
                  <a:srgbClr val="000000">
                    <a:alpha val="43137"/>
                  </a:srgbClr>
                </a:outerShdw>
              </a:effectLst>
            </a:endParaRPr>
          </a:p>
          <a:p>
            <a:pPr>
              <a:buNone/>
            </a:pPr>
            <a:r>
              <a:rPr lang="en-US" b="1" dirty="0" smtClean="0">
                <a:solidFill>
                  <a:srgbClr val="0070C0"/>
                </a:solidFill>
                <a:effectLst>
                  <a:outerShdw blurRad="38100" dist="38100" dir="2700000" algn="tl">
                    <a:srgbClr val="000000">
                      <a:alpha val="43137"/>
                    </a:srgbClr>
                  </a:outerShdw>
                </a:effectLst>
              </a:rPr>
              <a:t>	Newton’s law of Universal Gravitation states that all objects in the universe attract each other by the force of gravity.</a:t>
            </a:r>
            <a:endParaRPr lang="en-US" b="1" dirty="0">
              <a:solidFill>
                <a:srgbClr val="0070C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600" decel="100000"/>
                                        <p:tgtEl>
                                          <p:spTgt spid="3">
                                            <p:txEl>
                                              <p:pRg st="2" end="2"/>
                                            </p:txEl>
                                          </p:spTgt>
                                        </p:tgtEl>
                                      </p:cBhvr>
                                    </p:animEffect>
                                    <p:anim calcmode="lin" valueType="num">
                                      <p:cBhvr>
                                        <p:cTn id="14" dur="16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5" dur="16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6" dur="16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7" dur="400" accel="100000" fill="hold">
                                          <p:stCondLst>
                                            <p:cond delay="16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8" dur="400" accel="100000" fill="hold">
                                          <p:stCondLst>
                                            <p:cond delay="16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295400"/>
          </a:xfrm>
        </p:spPr>
        <p:txBody>
          <a:bodyPr>
            <a:normAutofit/>
          </a:bodyPr>
          <a:lstStyle/>
          <a:p>
            <a:pPr algn="ctr"/>
            <a:r>
              <a:rPr lang="en-US" sz="3600" b="1" dirty="0" smtClean="0">
                <a:solidFill>
                  <a:schemeClr val="bg1"/>
                </a:solidFill>
              </a:rPr>
              <a:t>What are the relationships between force, mass and distance??</a:t>
            </a:r>
            <a:endParaRPr lang="en-US" sz="3600" b="1" dirty="0">
              <a:solidFill>
                <a:schemeClr val="bg1"/>
              </a:solidFill>
            </a:endParaRPr>
          </a:p>
        </p:txBody>
      </p:sp>
      <p:sp>
        <p:nvSpPr>
          <p:cNvPr id="3" name="Content Placeholder 2"/>
          <p:cNvSpPr>
            <a:spLocks noGrp="1"/>
          </p:cNvSpPr>
          <p:nvPr>
            <p:ph idx="1"/>
          </p:nvPr>
        </p:nvSpPr>
        <p:spPr>
          <a:xfrm>
            <a:off x="457200" y="1676400"/>
            <a:ext cx="8686800" cy="4449763"/>
          </a:xfrm>
        </p:spPr>
        <p:txBody>
          <a:bodyPr>
            <a:normAutofit lnSpcReduction="10000"/>
          </a:bodyPr>
          <a:lstStyle/>
          <a:p>
            <a:pPr algn="ctr">
              <a:buNone/>
            </a:pPr>
            <a:r>
              <a:rPr lang="en-US" b="1" dirty="0" smtClean="0">
                <a:solidFill>
                  <a:schemeClr val="bg1"/>
                </a:solidFill>
              </a:rPr>
              <a:t>Newton's Law of Universal Gravitation:</a:t>
            </a:r>
          </a:p>
          <a:p>
            <a:pPr algn="ctr">
              <a:buNone/>
            </a:pPr>
            <a:r>
              <a:rPr lang="en-US" sz="800" b="1" dirty="0" smtClean="0">
                <a:solidFill>
                  <a:schemeClr val="bg1"/>
                </a:solidFill>
              </a:rPr>
              <a:t> </a:t>
            </a:r>
          </a:p>
          <a:p>
            <a:pPr algn="ctr">
              <a:buNone/>
            </a:pPr>
            <a:r>
              <a:rPr lang="en-US" sz="4000" b="1" dirty="0" smtClean="0">
                <a:solidFill>
                  <a:schemeClr val="bg1"/>
                </a:solidFill>
              </a:rPr>
              <a:t>F = </a:t>
            </a:r>
            <a:r>
              <a:rPr lang="en-US" sz="4000" b="1" u="sng" dirty="0" smtClean="0">
                <a:solidFill>
                  <a:schemeClr val="bg1"/>
                </a:solidFill>
              </a:rPr>
              <a:t>G m</a:t>
            </a:r>
            <a:r>
              <a:rPr lang="en-US" sz="2000" b="1" u="sng" dirty="0" smtClean="0">
                <a:solidFill>
                  <a:schemeClr val="bg1"/>
                </a:solidFill>
              </a:rPr>
              <a:t>1</a:t>
            </a:r>
            <a:r>
              <a:rPr lang="en-US" sz="4000" b="1" u="sng" dirty="0" smtClean="0">
                <a:solidFill>
                  <a:schemeClr val="bg1"/>
                </a:solidFill>
              </a:rPr>
              <a:t> m</a:t>
            </a:r>
            <a:r>
              <a:rPr lang="en-US" sz="2000" b="1" u="sng" dirty="0" smtClean="0">
                <a:solidFill>
                  <a:schemeClr val="bg1"/>
                </a:solidFill>
              </a:rPr>
              <a:t>2</a:t>
            </a:r>
          </a:p>
          <a:p>
            <a:pPr algn="ctr">
              <a:buNone/>
            </a:pPr>
            <a:r>
              <a:rPr lang="en-US" sz="4400" b="1" dirty="0" smtClean="0">
                <a:solidFill>
                  <a:schemeClr val="bg1"/>
                </a:solidFill>
              </a:rPr>
              <a:t>      d</a:t>
            </a:r>
            <a:r>
              <a:rPr lang="en-US" sz="2000" b="1" dirty="0" smtClean="0">
                <a:solidFill>
                  <a:schemeClr val="bg1"/>
                </a:solidFill>
              </a:rPr>
              <a:t>2</a:t>
            </a:r>
          </a:p>
          <a:p>
            <a:pPr algn="ctr">
              <a:buNone/>
            </a:pPr>
            <a:endParaRPr lang="en-US" sz="2000" b="1" dirty="0" smtClean="0">
              <a:solidFill>
                <a:schemeClr val="bg1"/>
              </a:solidFill>
            </a:endParaRPr>
          </a:p>
          <a:p>
            <a:pPr>
              <a:buNone/>
            </a:pPr>
            <a:r>
              <a:rPr lang="en-US" b="1" dirty="0" smtClean="0">
                <a:solidFill>
                  <a:schemeClr val="bg1"/>
                </a:solidFill>
              </a:rPr>
              <a:t>G			gravitational constant</a:t>
            </a:r>
          </a:p>
          <a:p>
            <a:pPr>
              <a:buNone/>
            </a:pPr>
            <a:r>
              <a:rPr lang="en-US" b="1" dirty="0" smtClean="0">
                <a:solidFill>
                  <a:schemeClr val="bg1"/>
                </a:solidFill>
              </a:rPr>
              <a:t>M</a:t>
            </a:r>
            <a:r>
              <a:rPr lang="en-US" sz="1800" b="1" dirty="0" smtClean="0">
                <a:solidFill>
                  <a:schemeClr val="bg1"/>
                </a:solidFill>
              </a:rPr>
              <a:t>1</a:t>
            </a:r>
            <a:r>
              <a:rPr lang="en-US" b="1" dirty="0" smtClean="0">
                <a:solidFill>
                  <a:schemeClr val="bg1"/>
                </a:solidFill>
              </a:rPr>
              <a:t>  M</a:t>
            </a:r>
            <a:r>
              <a:rPr lang="en-US" sz="1800" b="1" dirty="0" smtClean="0">
                <a:solidFill>
                  <a:schemeClr val="bg1"/>
                </a:solidFill>
              </a:rPr>
              <a:t>2	</a:t>
            </a:r>
            <a:r>
              <a:rPr lang="en-US" b="1" dirty="0" smtClean="0">
                <a:solidFill>
                  <a:schemeClr val="bg1"/>
                </a:solidFill>
              </a:rPr>
              <a:t>are the masses of the 2 objects</a:t>
            </a:r>
          </a:p>
          <a:p>
            <a:pPr>
              <a:buNone/>
            </a:pPr>
            <a:r>
              <a:rPr lang="en-US" b="1" dirty="0" smtClean="0">
                <a:solidFill>
                  <a:schemeClr val="bg1"/>
                </a:solidFill>
              </a:rPr>
              <a:t>d</a:t>
            </a:r>
            <a:r>
              <a:rPr lang="en-US" sz="1800" b="1" dirty="0" smtClean="0">
                <a:solidFill>
                  <a:schemeClr val="bg1"/>
                </a:solidFill>
              </a:rPr>
              <a:t>2			</a:t>
            </a:r>
            <a:r>
              <a:rPr lang="en-US" b="1" dirty="0" smtClean="0">
                <a:solidFill>
                  <a:schemeClr val="bg1"/>
                </a:solidFill>
              </a:rPr>
              <a:t>the square of the distance between 			the 2 objects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nodeType="clickEffect">
                                  <p:stCondLst>
                                    <p:cond delay="0"/>
                                  </p:stCondLst>
                                  <p:childTnLst>
                                    <p:animRot by="21600000">
                                      <p:cBhvr>
                                        <p:cTn id="17" dur="2000" fill="hold"/>
                                        <p:tgtEl>
                                          <p:spTgt spid="3">
                                            <p:txEl>
                                              <p:pRg st="2" end="2"/>
                                            </p:txEl>
                                          </p:spTgt>
                                        </p:tgtEl>
                                        <p:attrNameLst>
                                          <p:attrName>r</p:attrName>
                                        </p:attrNameLst>
                                      </p:cBhvr>
                                    </p:animRot>
                                  </p:childTnLst>
                                </p:cTn>
                              </p:par>
                              <p:par>
                                <p:cTn id="18" presetID="8" presetClass="emph" presetSubtype="0" fill="hold" nodeType="withEffect">
                                  <p:stCondLst>
                                    <p:cond delay="0"/>
                                  </p:stCondLst>
                                  <p:childTnLst>
                                    <p:animRot by="21600000">
                                      <p:cBhvr>
                                        <p:cTn id="19" dur="2000" fill="hold"/>
                                        <p:tgtEl>
                                          <p:spTgt spid="3">
                                            <p:txEl>
                                              <p:pRg st="3" end="3"/>
                                            </p:txEl>
                                          </p:spTgt>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800" decel="100000"/>
                                        <p:tgtEl>
                                          <p:spTgt spid="3">
                                            <p:txEl>
                                              <p:pRg st="6" end="6"/>
                                            </p:txEl>
                                          </p:spTgt>
                                        </p:tgtEl>
                                      </p:cBhvr>
                                    </p:animEffect>
                                    <p:anim calcmode="lin" valueType="num">
                                      <p:cBhvr>
                                        <p:cTn id="32"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p:cTn id="4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t="-10000" b="-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7924800" cy="5059363"/>
          </a:xfrm>
        </p:spPr>
        <p:txBody>
          <a:bodyPr/>
          <a:lstStyle/>
          <a:p>
            <a:pPr>
              <a:buNone/>
            </a:pPr>
            <a:r>
              <a:rPr lang="en-US" b="1" dirty="0" smtClean="0">
                <a:solidFill>
                  <a:schemeClr val="bg1"/>
                </a:solidFill>
              </a:rPr>
              <a:t>	It is gravity that bids us to the earth and holds the earth and other planets in the solar system. The gravitational force plays an important role in star’s evolution, as well as behavior of galaxies.</a:t>
            </a:r>
          </a:p>
          <a:p>
            <a:pPr>
              <a:buNone/>
            </a:pPr>
            <a:endParaRPr lang="en-US" b="1" dirty="0" smtClean="0">
              <a:solidFill>
                <a:schemeClr val="bg1"/>
              </a:solidFill>
            </a:endParaRPr>
          </a:p>
          <a:p>
            <a:pPr>
              <a:buNone/>
            </a:pPr>
            <a:r>
              <a:rPr lang="en-US" b="1" dirty="0" smtClean="0">
                <a:solidFill>
                  <a:schemeClr val="bg1"/>
                </a:solidFill>
              </a:rPr>
              <a:t>	Gravity holds the entire universe together.</a:t>
            </a:r>
            <a:endParaRPr lang="en-US"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amond(in)">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blip>
          <a:srcRect/>
          <a:stretch>
            <a:fillRect t="-10000" b="-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001000" cy="5516563"/>
          </a:xfrm>
        </p:spPr>
        <p:txBody>
          <a:bodyPr/>
          <a:lstStyle/>
          <a:p>
            <a:pPr algn="ctr">
              <a:buNone/>
            </a:pPr>
            <a:r>
              <a:rPr lang="en-US" b="1" dirty="0" smtClean="0">
                <a:solidFill>
                  <a:schemeClr val="bg1"/>
                </a:solidFill>
              </a:rPr>
              <a:t>Newton’s Second Law of Motion</a:t>
            </a:r>
          </a:p>
          <a:p>
            <a:pPr algn="ctr">
              <a:buNone/>
            </a:pPr>
            <a:endParaRPr lang="en-US" b="1" dirty="0" smtClean="0">
              <a:solidFill>
                <a:schemeClr val="bg1"/>
              </a:solidFill>
            </a:endParaRPr>
          </a:p>
          <a:p>
            <a:pPr algn="ctr">
              <a:buNone/>
            </a:pPr>
            <a:r>
              <a:rPr lang="en-US" b="1" dirty="0" smtClean="0">
                <a:solidFill>
                  <a:schemeClr val="bg1"/>
                </a:solidFill>
              </a:rPr>
              <a:t>Force = mass x acceleration can be rewritten in terms of weight to show the relationship</a:t>
            </a:r>
          </a:p>
          <a:p>
            <a:pPr algn="ctr">
              <a:buNone/>
            </a:pPr>
            <a:endParaRPr lang="en-US" b="1" dirty="0" smtClean="0">
              <a:solidFill>
                <a:schemeClr val="bg1"/>
              </a:solidFill>
            </a:endParaRPr>
          </a:p>
          <a:p>
            <a:pPr algn="ctr">
              <a:buNone/>
            </a:pPr>
            <a:r>
              <a:rPr lang="en-US" b="1" dirty="0" smtClean="0">
                <a:solidFill>
                  <a:schemeClr val="bg1"/>
                </a:solidFill>
              </a:rPr>
              <a:t>Weight = mass x </a:t>
            </a:r>
            <a:r>
              <a:rPr lang="en-US" b="1" dirty="0" err="1" smtClean="0">
                <a:solidFill>
                  <a:schemeClr val="bg1"/>
                </a:solidFill>
              </a:rPr>
              <a:t>accelerationdue</a:t>
            </a:r>
            <a:r>
              <a:rPr lang="en-US" b="1" dirty="0" smtClean="0">
                <a:solidFill>
                  <a:schemeClr val="bg1"/>
                </a:solidFill>
              </a:rPr>
              <a:t> to gravity</a:t>
            </a:r>
          </a:p>
          <a:p>
            <a:pPr algn="ctr">
              <a:buNone/>
            </a:pPr>
            <a:r>
              <a:rPr lang="en-US" b="1" dirty="0" smtClean="0">
                <a:solidFill>
                  <a:schemeClr val="bg1"/>
                </a:solidFill>
              </a:rPr>
              <a:t>W= mg</a:t>
            </a:r>
          </a:p>
          <a:p>
            <a:pPr algn="ctr">
              <a:buNone/>
            </a:pPr>
            <a:endParaRPr lang="en-US" b="1"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chnic">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202</TotalTime>
  <Words>94</Words>
  <Application>Microsoft Office PowerPoint</Application>
  <PresentationFormat>On-screen Show (4:3)</PresentationFormat>
  <Paragraphs>51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G R A V I T Y</vt:lpstr>
      <vt:lpstr>Slide 2</vt:lpstr>
      <vt:lpstr>ISAAC  NEWTON</vt:lpstr>
      <vt:lpstr>Slide 4</vt:lpstr>
      <vt:lpstr>Slide 5</vt:lpstr>
      <vt:lpstr>Slide 6</vt:lpstr>
      <vt:lpstr>What are the relationships between force, mass and distance??</vt:lpstr>
      <vt:lpstr>Slide 8</vt:lpstr>
      <vt:lpstr>Slide 9</vt:lpstr>
      <vt:lpstr>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 R A V I T Y</dc:title>
  <dc:creator>Admin</dc:creator>
  <cp:lastModifiedBy>Admin</cp:lastModifiedBy>
  <cp:revision>26</cp:revision>
  <dcterms:created xsi:type="dcterms:W3CDTF">2012-02-08T13:13:01Z</dcterms:created>
  <dcterms:modified xsi:type="dcterms:W3CDTF">2012-02-15T10:54:01Z</dcterms:modified>
</cp:coreProperties>
</file>